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313" r:id="rId3"/>
    <p:sldId id="331" r:id="rId4"/>
    <p:sldId id="644" r:id="rId5"/>
    <p:sldId id="579" r:id="rId6"/>
    <p:sldId id="589" r:id="rId7"/>
    <p:sldId id="588" r:id="rId8"/>
    <p:sldId id="587" r:id="rId9"/>
    <p:sldId id="645" r:id="rId10"/>
    <p:sldId id="647" r:id="rId11"/>
    <p:sldId id="648" r:id="rId12"/>
    <p:sldId id="651" r:id="rId13"/>
    <p:sldId id="649" r:id="rId14"/>
    <p:sldId id="652" r:id="rId15"/>
    <p:sldId id="653" r:id="rId16"/>
    <p:sldId id="654" r:id="rId17"/>
    <p:sldId id="655" r:id="rId18"/>
    <p:sldId id="643" r:id="rId19"/>
    <p:sldId id="438" r:id="rId20"/>
    <p:sldId id="274" r:id="rId21"/>
    <p:sldId id="29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644"/>
            <p14:sldId id="579"/>
            <p14:sldId id="589"/>
            <p14:sldId id="588"/>
            <p14:sldId id="587"/>
            <p14:sldId id="645"/>
            <p14:sldId id="647"/>
            <p14:sldId id="648"/>
            <p14:sldId id="651"/>
            <p14:sldId id="649"/>
            <p14:sldId id="652"/>
            <p14:sldId id="653"/>
            <p14:sldId id="654"/>
            <p14:sldId id="655"/>
            <p14:sldId id="643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6" autoAdjust="0"/>
    <p:restoredTop sz="95878" autoAdjust="0"/>
  </p:normalViewPr>
  <p:slideViewPr>
    <p:cSldViewPr>
      <p:cViewPr varScale="1">
        <p:scale>
          <a:sx n="122" d="100"/>
          <a:sy n="122" d="100"/>
        </p:scale>
        <p:origin x="384" y="200"/>
      </p:cViewPr>
      <p:guideLst>
        <p:guide orient="horz" pos="1480"/>
        <p:guide pos="6788"/>
        <p:guide pos="4287"/>
        <p:guide pos="7160"/>
        <p:guide pos="710"/>
        <p:guide pos="3362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9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67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76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1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5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  <p:extLst>
      <p:ext uri="{BB962C8B-B14F-4D97-AF65-F5344CB8AC3E}">
        <p14:creationId xmlns:p14="http://schemas.microsoft.com/office/powerpoint/2010/main" val="32519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evilpsycho42/boolart-investment-wise-transform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060848"/>
            <a:ext cx="10837501" cy="1938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简街实时市场数据预测比赛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 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Andrew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2235316"/>
            <a:ext cx="11233152" cy="36419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第一届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Jane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street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A2C787-20F8-6F4C-BA70-E13D9B71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556792"/>
            <a:ext cx="7261696" cy="489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82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7412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第一届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Jane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street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 descr="文本, 应用程序&#10;&#10;描述已自动生成">
            <a:extLst>
              <a:ext uri="{FF2B5EF4-FFF2-40B4-BE49-F238E27FC236}">
                <a16:creationId xmlns:a16="http://schemas.microsoft.com/office/drawing/2014/main" id="{82B7FB2A-576D-7947-A2FF-80E5AEA4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65199"/>
            <a:ext cx="1151374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第一届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Ubiquant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top2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98F0E37A-FBB7-B74E-8B11-C9796C404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" y="2465199"/>
            <a:ext cx="11595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8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第一届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Ubiquant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top3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F9284C9-BAE6-054E-973F-6D4BF3D9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35" y="2430349"/>
            <a:ext cx="7521157" cy="43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4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第二届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optiver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 descr="表格&#10;&#10;描述已自动生成">
            <a:extLst>
              <a:ext uri="{FF2B5EF4-FFF2-40B4-BE49-F238E27FC236}">
                <a16:creationId xmlns:a16="http://schemas.microsoft.com/office/drawing/2014/main" id="{0C805E64-D8BF-5F48-99C7-E9D1309E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448613"/>
            <a:ext cx="8316972" cy="41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7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第二届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optiver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59F7844-4F36-654D-B953-E29C96C92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2" y="2726798"/>
            <a:ext cx="9984432" cy="32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第二届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optiver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6AFC4453-AFEB-2B4B-BC6F-08E65F311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636912"/>
            <a:ext cx="8832304" cy="40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5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20799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第二届</a:t>
            </a:r>
            <a:r>
              <a:rPr lang="en-US" altLang="zh-CN" sz="1800" spc="13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optiver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6DD8DBB-2345-4A46-B119-1E14517F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65199"/>
            <a:ext cx="7416824" cy="43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9529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</a:rPr>
              <a:t>4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pc="130" dirty="0">
                <a:solidFill>
                  <a:schemeClr val="bg1"/>
                </a:solidFill>
              </a:rPr>
              <a:t>答疑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510445-A61B-AD4D-8C00-D94930AD2AD4}"/>
              </a:ext>
            </a:extLst>
          </p:cNvPr>
          <p:cNvSpPr txBox="1"/>
          <p:nvPr/>
        </p:nvSpPr>
        <p:spPr>
          <a:xfrm>
            <a:off x="1055440" y="1772816"/>
            <a:ext cx="96490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Transformer</a:t>
            </a:r>
            <a:r>
              <a:rPr lang="zh-CN" altLang="en" dirty="0">
                <a:solidFill>
                  <a:schemeClr val="bg1"/>
                </a:solidFill>
              </a:rPr>
              <a:t>实现</a:t>
            </a:r>
            <a:r>
              <a:rPr lang="zh-CN" altLang="en-US" dirty="0">
                <a:solidFill>
                  <a:schemeClr val="bg1"/>
                </a:solidFill>
              </a:rPr>
              <a:t>参考代码：</a:t>
            </a:r>
            <a:endParaRPr lang="en" altLang="zh-CN" dirty="0">
              <a:solidFill>
                <a:schemeClr val="bg1"/>
              </a:solidFill>
            </a:endParaRPr>
          </a:p>
          <a:p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  <a:hlinkClick r:id="rId3"/>
              </a:rPr>
              <a:t>https://www.kaggle.com/code/evilpsycho42/boolart-investment-wise-transformer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</a:rPr>
              <a:t>www.kaggle.com</a:t>
            </a:r>
            <a:r>
              <a:rPr lang="en" altLang="zh-CN" dirty="0">
                <a:solidFill>
                  <a:schemeClr val="bg1"/>
                </a:solidFill>
              </a:rPr>
              <a:t>/code/i2nfinit3y/jane-street-</a:t>
            </a:r>
            <a:r>
              <a:rPr lang="en" altLang="zh-CN" dirty="0" err="1">
                <a:solidFill>
                  <a:schemeClr val="bg1"/>
                </a:solidFill>
              </a:rPr>
              <a:t>tabm</a:t>
            </a:r>
            <a:r>
              <a:rPr lang="en" altLang="zh-CN" dirty="0">
                <a:solidFill>
                  <a:schemeClr val="bg1"/>
                </a:solidFill>
              </a:rPr>
              <a:t>-ft-transformer-training</a:t>
            </a:r>
          </a:p>
          <a:p>
            <a:r>
              <a:rPr lang="en" altLang="zh-CN" dirty="0">
                <a:solidFill>
                  <a:schemeClr val="bg1"/>
                </a:solidFill>
              </a:rPr>
              <a:t>https://</a:t>
            </a:r>
            <a:r>
              <a:rPr lang="en" altLang="zh-CN" dirty="0" err="1">
                <a:solidFill>
                  <a:schemeClr val="bg1"/>
                </a:solidFill>
              </a:rPr>
              <a:t>www.kaggle.com</a:t>
            </a:r>
            <a:r>
              <a:rPr lang="en" altLang="zh-CN" dirty="0">
                <a:solidFill>
                  <a:schemeClr val="bg1"/>
                </a:solidFill>
              </a:rPr>
              <a:t>/code/i2nfinit3y/jane-street-</a:t>
            </a:r>
            <a:r>
              <a:rPr lang="en" altLang="zh-CN" dirty="0" err="1">
                <a:solidFill>
                  <a:schemeClr val="bg1"/>
                </a:solidFill>
              </a:rPr>
              <a:t>tabm</a:t>
            </a:r>
            <a:r>
              <a:rPr lang="en" altLang="zh-CN" dirty="0">
                <a:solidFill>
                  <a:schemeClr val="bg1"/>
                </a:solidFill>
              </a:rPr>
              <a:t>-ft-transformer-inference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1704" y="1254588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Attention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机制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359696" y="2880966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Tab Transformer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359696" y="4365104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历届量化比赛高分方案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333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机制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Attention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mechanism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dirty="0"/>
              <a:t>机制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9262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首先在</a:t>
            </a:r>
            <a:r>
              <a:rPr lang="en-US" altLang="zh-CN" sz="1800" spc="130" dirty="0">
                <a:solidFill>
                  <a:schemeClr val="bg1"/>
                </a:solidFill>
              </a:rPr>
              <a:t>nlp</a:t>
            </a:r>
            <a:r>
              <a:rPr lang="zh-CN" altLang="en-US" sz="1800" spc="130" dirty="0">
                <a:solidFill>
                  <a:schemeClr val="bg1"/>
                </a:solidFill>
              </a:rPr>
              <a:t>场景中使用，是为了更好的利用</a:t>
            </a:r>
            <a:r>
              <a:rPr lang="en-US" altLang="zh-CN" sz="1800" spc="130" dirty="0">
                <a:solidFill>
                  <a:schemeClr val="bg1"/>
                </a:solidFill>
              </a:rPr>
              <a:t>lstm</a:t>
            </a:r>
            <a:r>
              <a:rPr lang="zh-CN" altLang="en-US" sz="1800" spc="130" dirty="0">
                <a:solidFill>
                  <a:schemeClr val="bg1"/>
                </a:solidFill>
              </a:rPr>
              <a:t>模型中的中间信息</a:t>
            </a: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1. query </a:t>
            </a:r>
            <a:r>
              <a:rPr lang="zh-CN" altLang="en-US" sz="1800" spc="130" dirty="0">
                <a:solidFill>
                  <a:schemeClr val="bg1"/>
                </a:solidFill>
              </a:rPr>
              <a:t>向量分别和</a:t>
            </a:r>
            <a:r>
              <a:rPr lang="en-US" altLang="zh-CN" sz="1800" spc="130" dirty="0">
                <a:solidFill>
                  <a:schemeClr val="bg1"/>
                </a:solidFill>
              </a:rPr>
              <a:t> key1 -- key4</a:t>
            </a:r>
            <a:r>
              <a:rPr lang="zh-CN" altLang="en-US" sz="1800" spc="130" dirty="0">
                <a:solidFill>
                  <a:schemeClr val="bg1"/>
                </a:solidFill>
              </a:rPr>
              <a:t>向量</a:t>
            </a: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做点击生成一个标量</a:t>
            </a:r>
            <a:r>
              <a:rPr lang="en-US" altLang="zh-CN" sz="1800" spc="130" dirty="0">
                <a:solidFill>
                  <a:schemeClr val="bg1"/>
                </a:solidFill>
              </a:rPr>
              <a:t>m1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m2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 m3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m4</a:t>
            </a: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2. m1-m4 </a:t>
            </a:r>
            <a:r>
              <a:rPr lang="zh-CN" altLang="en-US" sz="1800" spc="130" dirty="0">
                <a:solidFill>
                  <a:schemeClr val="bg1"/>
                </a:solidFill>
              </a:rPr>
              <a:t>输入到</a:t>
            </a:r>
            <a:r>
              <a:rPr lang="en-US" altLang="zh-CN" sz="1800" spc="130" dirty="0">
                <a:solidFill>
                  <a:schemeClr val="bg1"/>
                </a:solidFill>
              </a:rPr>
              <a:t>softmax</a:t>
            </a:r>
            <a:r>
              <a:rPr lang="zh-CN" altLang="en-US" sz="1800" spc="130" dirty="0">
                <a:solidFill>
                  <a:schemeClr val="bg1"/>
                </a:solidFill>
              </a:rPr>
              <a:t>进行归一化</a:t>
            </a: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生成</a:t>
            </a:r>
            <a:r>
              <a:rPr lang="en-US" altLang="zh-CN" sz="1800" spc="130" dirty="0">
                <a:solidFill>
                  <a:schemeClr val="bg1"/>
                </a:solidFill>
              </a:rPr>
              <a:t>attetion weight a1 -- a4</a:t>
            </a: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3.attention weight</a:t>
            </a:r>
            <a:r>
              <a:rPr lang="zh-CN" altLang="en-US" sz="1800" spc="130" dirty="0">
                <a:solidFill>
                  <a:schemeClr val="bg1"/>
                </a:solidFill>
              </a:rPr>
              <a:t>分别与</a:t>
            </a:r>
            <a:r>
              <a:rPr lang="en-US" altLang="zh-CN" sz="1800" spc="130" dirty="0">
                <a:solidFill>
                  <a:schemeClr val="bg1"/>
                </a:solidFill>
              </a:rPr>
              <a:t>keys</a:t>
            </a:r>
            <a:r>
              <a:rPr lang="zh-CN" altLang="en-US" sz="1800" spc="130" dirty="0">
                <a:solidFill>
                  <a:schemeClr val="bg1"/>
                </a:solidFill>
              </a:rPr>
              <a:t>相乘</a:t>
            </a: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得到，再相加得到</a:t>
            </a:r>
            <a:r>
              <a:rPr lang="en-US" altLang="zh-CN" sz="1800" spc="130" dirty="0">
                <a:solidFill>
                  <a:schemeClr val="bg1"/>
                </a:solidFill>
              </a:rPr>
              <a:t>contextual vector</a:t>
            </a: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Attention mechanism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55" y="2492375"/>
            <a:ext cx="67913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06209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利用注意力机制来“动态”地生成不同连接的权重，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从而处理变长的信息序列。</a:t>
            </a: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6410" y="1275715"/>
            <a:ext cx="4884420" cy="540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4869180"/>
            <a:ext cx="61150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6310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组成部分：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Linear layers.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Scaled dot-product attention.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Final linear layer</a:t>
            </a:r>
          </a:p>
          <a:p>
            <a:pPr>
              <a:buFont typeface="Arial" panose="020B0604020202090204" pitchFamily="34" charset="0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q k v </a:t>
            </a:r>
            <a:r>
              <a:rPr lang="zh-CN" altLang="en-US" sz="2000" spc="130" dirty="0">
                <a:solidFill>
                  <a:schemeClr val="bg1"/>
                </a:solidFill>
              </a:rPr>
              <a:t>都是类目特征经过</a:t>
            </a:r>
            <a:r>
              <a:rPr lang="en-US" altLang="zh-CN" sz="2000" spc="130" dirty="0">
                <a:solidFill>
                  <a:schemeClr val="bg1"/>
                </a:solidFill>
              </a:rPr>
              <a:t>embedding </a:t>
            </a:r>
            <a:r>
              <a:rPr lang="zh-CN" altLang="en-US" sz="2000" spc="130" dirty="0">
                <a:solidFill>
                  <a:schemeClr val="bg1"/>
                </a:solidFill>
              </a:rPr>
              <a:t>编码后</a:t>
            </a:r>
          </a:p>
          <a:p>
            <a:pPr>
              <a:buFont typeface="Arial" panose="020B060402020209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的向量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linear</a:t>
            </a:r>
            <a:r>
              <a:rPr lang="zh-CN" altLang="en-US" sz="2000" spc="130" dirty="0">
                <a:solidFill>
                  <a:schemeClr val="bg1"/>
                </a:solidFill>
              </a:rPr>
              <a:t>层的作用就是将</a:t>
            </a:r>
            <a:r>
              <a:rPr lang="en-US" altLang="zh-CN" sz="2000" spc="130" dirty="0">
                <a:solidFill>
                  <a:schemeClr val="bg1"/>
                </a:solidFill>
              </a:rPr>
              <a:t>qkv</a:t>
            </a:r>
            <a:r>
              <a:rPr lang="zh-CN" altLang="en-US" sz="2000" spc="130" dirty="0">
                <a:solidFill>
                  <a:schemeClr val="bg1"/>
                </a:solidFill>
              </a:rPr>
              <a:t>乘以对应的</a:t>
            </a:r>
            <a:r>
              <a:rPr lang="en-US" altLang="zh-CN" sz="2000" spc="130" dirty="0">
                <a:solidFill>
                  <a:schemeClr val="bg1"/>
                </a:solidFill>
              </a:rPr>
              <a:t>Wq Wk</a:t>
            </a:r>
          </a:p>
          <a:p>
            <a:pPr>
              <a:buFont typeface="Arial" panose="020B060402020209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Wv</a:t>
            </a:r>
            <a:r>
              <a:rPr lang="zh-CN" altLang="en-US" sz="2000" spc="130" dirty="0">
                <a:solidFill>
                  <a:schemeClr val="bg1"/>
                </a:solidFill>
              </a:rPr>
              <a:t>，为了拟合不同的特征空间，然后还有个分</a:t>
            </a:r>
          </a:p>
          <a:p>
            <a:pPr>
              <a:buFont typeface="Arial" panose="020B060402020209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头的操作，这个是模仿</a:t>
            </a:r>
            <a:r>
              <a:rPr lang="en-US" altLang="zh-CN" sz="2000" spc="130" dirty="0">
                <a:solidFill>
                  <a:schemeClr val="bg1"/>
                </a:solidFill>
              </a:rPr>
              <a:t>cnn</a:t>
            </a:r>
            <a:r>
              <a:rPr lang="zh-CN" altLang="en-US" sz="2000" spc="130" dirty="0">
                <a:solidFill>
                  <a:schemeClr val="bg1"/>
                </a:solidFill>
              </a:rPr>
              <a:t>中不同</a:t>
            </a:r>
            <a:r>
              <a:rPr lang="en-US" altLang="zh-CN" sz="2000" spc="130" dirty="0">
                <a:solidFill>
                  <a:schemeClr val="bg1"/>
                </a:solidFill>
              </a:rPr>
              <a:t>chanel</a:t>
            </a:r>
            <a:r>
              <a:rPr lang="zh-CN" altLang="en-US" sz="2000" spc="130" dirty="0">
                <a:solidFill>
                  <a:schemeClr val="bg1"/>
                </a:solidFill>
              </a:rPr>
              <a:t>通道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Multi-head attention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1268730"/>
            <a:ext cx="574357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19659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Point wise feed forward network</a:t>
            </a: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模型结构：</a:t>
            </a: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两层全链接中间用</a:t>
            </a:r>
            <a:r>
              <a:rPr lang="en-US" altLang="zh-CN" sz="2000" spc="130" dirty="0">
                <a:solidFill>
                  <a:schemeClr val="bg1"/>
                </a:solidFill>
              </a:rPr>
              <a:t>relu</a:t>
            </a:r>
            <a:r>
              <a:rPr lang="zh-CN" altLang="en-US" sz="2000" spc="130" dirty="0">
                <a:solidFill>
                  <a:schemeClr val="bg1"/>
                </a:solidFill>
              </a:rPr>
              <a:t>函数链接</a:t>
            </a: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35" y="2708910"/>
            <a:ext cx="38100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 dirty="0" err="1">
                <a:solidFill>
                  <a:schemeClr val="bg1"/>
                </a:solidFill>
                <a:sym typeface="+mn-ea"/>
              </a:rPr>
              <a:t>TabTransformer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51816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</a:t>
            </a: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Column 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类型</a:t>
            </a: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层编码变成高纬度稠密向量</a:t>
            </a: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层编码后，</a:t>
            </a: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point-wise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的相加起来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步骤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得到的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经过Transformer结构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的contextual embeddings 和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numerical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concatenate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起来过一个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mlp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4.softmax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或者是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sigmoid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放在模型最后</a:t>
            </a: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https://arxiv.org/pdf/2012.06678.pdf</a:t>
            </a: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222365" cy="368300"/>
          </a:xfrm>
        </p:spPr>
        <p:txBody>
          <a:bodyPr wrap="square"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TabTransformer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86" y="1143167"/>
            <a:ext cx="5947662" cy="5571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dirty="0">
                <a:sym typeface="+mn-ea"/>
              </a:rPr>
              <a:t>历届量化比赛高分方案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013343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第一届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Jane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street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比赛 </a:t>
            </a: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top1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方案</a:t>
            </a:r>
            <a:r>
              <a:rPr lang="zh-CN" altLang="en-US" sz="2000" spc="130" dirty="0">
                <a:solidFill>
                  <a:schemeClr val="bg1"/>
                </a:solidFill>
              </a:rPr>
              <a:t>：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" altLang="zh-CN" sz="2000" spc="130" dirty="0">
                <a:solidFill>
                  <a:schemeClr val="bg1"/>
                </a:solidFill>
              </a:rPr>
              <a:t>https://</a:t>
            </a:r>
            <a:r>
              <a:rPr lang="en" altLang="zh-CN" sz="2000" spc="130" dirty="0" err="1">
                <a:solidFill>
                  <a:schemeClr val="bg1"/>
                </a:solidFill>
              </a:rPr>
              <a:t>www.kaggle.com</a:t>
            </a:r>
            <a:r>
              <a:rPr lang="en" altLang="zh-CN" sz="2000" spc="130" dirty="0">
                <a:solidFill>
                  <a:schemeClr val="bg1"/>
                </a:solidFill>
              </a:rPr>
              <a:t>/code/gogo827jz/jane-street-supervised-autoencoder-</a:t>
            </a:r>
            <a:r>
              <a:rPr lang="en" altLang="zh-CN" sz="2000" spc="130" dirty="0" err="1">
                <a:solidFill>
                  <a:schemeClr val="bg1"/>
                </a:solidFill>
              </a:rPr>
              <a:t>mlp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Top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solution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FCF7DBA-E88D-C149-951F-8C72C40DC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" y="3284984"/>
            <a:ext cx="11224786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50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380,&quot;width&quot;:11295}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6397</TotalTime>
  <Words>591</Words>
  <Application>Microsoft Macintosh PowerPoint</Application>
  <PresentationFormat>宽屏</PresentationFormat>
  <Paragraphs>137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黑体</vt:lpstr>
      <vt:lpstr>思源黑体 CN Bold</vt:lpstr>
      <vt:lpstr>思源黑体 CN Light</vt:lpstr>
      <vt:lpstr>思源黑体 CN Regular</vt:lpstr>
      <vt:lpstr>微软雅黑</vt:lpstr>
      <vt:lpstr>微软雅黑 Light</vt:lpstr>
      <vt:lpstr>Arial</vt:lpstr>
      <vt:lpstr>Wingdings</vt:lpstr>
      <vt:lpstr>深度学习项目PPT模板V1.4</vt:lpstr>
      <vt:lpstr>Kaggle 简街实时市场数据预测比赛</vt:lpstr>
      <vt:lpstr>PowerPoint 演示文稿</vt:lpstr>
      <vt:lpstr>1 Attention机制</vt:lpstr>
      <vt:lpstr>1 Attention 机制</vt:lpstr>
      <vt:lpstr>1 Attention 机制</vt:lpstr>
      <vt:lpstr>1 Attention 机制</vt:lpstr>
      <vt:lpstr>1 Attention 机制</vt:lpstr>
      <vt:lpstr>2 TabTransformer </vt:lpstr>
      <vt:lpstr>3 历届量化比赛高分方案</vt:lpstr>
      <vt:lpstr>3 历届量化比赛高分方案</vt:lpstr>
      <vt:lpstr>3 历届量化比赛高分方案</vt:lpstr>
      <vt:lpstr>3 历届量化比赛高分方案</vt:lpstr>
      <vt:lpstr>3 历届量化比赛高分方案</vt:lpstr>
      <vt:lpstr>3 历届量化比赛高分方案</vt:lpstr>
      <vt:lpstr>3 历届量化比赛高分方案</vt:lpstr>
      <vt:lpstr>3 历届量化比赛高分方案</vt:lpstr>
      <vt:lpstr>3 历届量化比赛高分方案</vt:lpstr>
      <vt:lpstr>4 答疑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yang jianing</cp:lastModifiedBy>
  <cp:revision>1692</cp:revision>
  <dcterms:created xsi:type="dcterms:W3CDTF">2023-11-14T08:56:06Z</dcterms:created>
  <dcterms:modified xsi:type="dcterms:W3CDTF">2024-12-22T13:11:20Z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1033-6.2.2.8394</vt:lpwstr>
  </property>
  <property fmtid="{D5CDD505-2E9C-101B-9397-08002B2CF9AE}" pid="3" name="ICV">
    <vt:lpwstr>C2049CA3071E418080DB1924DED7BB77</vt:lpwstr>
  </property>
</Properties>
</file>